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61" r:id="rId3"/>
    <p:sldId id="258" r:id="rId4"/>
    <p:sldId id="262" r:id="rId5"/>
    <p:sldId id="274" r:id="rId6"/>
    <p:sldId id="275" r:id="rId7"/>
    <p:sldId id="264" r:id="rId8"/>
    <p:sldId id="266" r:id="rId9"/>
    <p:sldId id="268" r:id="rId10"/>
    <p:sldId id="269" r:id="rId11"/>
    <p:sldId id="270" r:id="rId12"/>
    <p:sldId id="271" r:id="rId13"/>
    <p:sldId id="272" r:id="rId14"/>
    <p:sldId id="257" r:id="rId15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5" d="100"/>
          <a:sy n="95" d="100"/>
        </p:scale>
        <p:origin x="1110" y="72"/>
      </p:cViewPr>
      <p:guideLst>
        <p:guide orient="horz" pos="2160"/>
        <p:guide pos="2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ru-RU" strike="noStrike" noProof="1" smtClean="0"/>
              <a:t>Образец подзаголовка</a:t>
            </a:r>
            <a:endParaRPr lang="ru-RU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ru-RU" strike="noStrike" noProof="1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ru-RU" strike="noStrike" noProof="1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ru-RU" strike="noStrike" noProof="1">
                <a:latin typeface="Times New Roman" panose="02020603050405020304" pitchFamily="18" charset="0"/>
                <a:ea typeface="+mn-ea"/>
                <a:cs typeface="+mn-cs"/>
              </a:rPr>
              <a:pPr lvl="0" fontAlgn="base"/>
              <a:t>‹#›</a:t>
            </a:fld>
            <a:endParaRPr lang="ru-RU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ru-RU" strike="noStrike" noProof="1" smtClean="0"/>
              <a:t>Образец текста</a:t>
            </a:r>
          </a:p>
          <a:p>
            <a:pPr lvl="1" fontAlgn="base"/>
            <a:r>
              <a:rPr lang="ru-RU" strike="noStrike" noProof="1" smtClean="0"/>
              <a:t>Второй уровень</a:t>
            </a:r>
          </a:p>
          <a:p>
            <a:pPr lvl="2" fontAlgn="base"/>
            <a:r>
              <a:rPr lang="ru-RU" strike="noStrike" noProof="1" smtClean="0"/>
              <a:t>Третий уровень</a:t>
            </a:r>
          </a:p>
          <a:p>
            <a:pPr lvl="3" fontAlgn="base"/>
            <a:r>
              <a:rPr lang="ru-RU" strike="noStrike" noProof="1" smtClean="0"/>
              <a:t>Четвертый уровень</a:t>
            </a:r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ru-RU" strike="noStrike" noProof="1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ru-RU" strike="noStrike" noProof="1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ru-RU" strike="noStrike" noProof="1">
                <a:latin typeface="Times New Roman" panose="02020603050405020304" pitchFamily="18" charset="0"/>
                <a:ea typeface="+mn-ea"/>
                <a:cs typeface="+mn-cs"/>
              </a:rPr>
              <a:pPr lvl="0" fontAlgn="base"/>
              <a:t>‹#›</a:t>
            </a:fld>
            <a:endParaRPr lang="ru-RU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ru-RU" strike="noStrike" noProof="1" smtClean="0"/>
              <a:t>Образец текста</a:t>
            </a:r>
          </a:p>
          <a:p>
            <a:pPr lvl="1" fontAlgn="base"/>
            <a:r>
              <a:rPr lang="ru-RU" strike="noStrike" noProof="1" smtClean="0"/>
              <a:t>Второй уровень</a:t>
            </a:r>
          </a:p>
          <a:p>
            <a:pPr lvl="2" fontAlgn="base"/>
            <a:r>
              <a:rPr lang="ru-RU" strike="noStrike" noProof="1" smtClean="0"/>
              <a:t>Третий уровень</a:t>
            </a:r>
          </a:p>
          <a:p>
            <a:pPr lvl="3" fontAlgn="base"/>
            <a:r>
              <a:rPr lang="ru-RU" strike="noStrike" noProof="1" smtClean="0"/>
              <a:t>Четвертый уровень</a:t>
            </a:r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ru-RU" strike="noStrike" noProof="1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ru-RU" strike="noStrike" noProof="1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ru-RU" strike="noStrike" noProof="1">
                <a:latin typeface="Times New Roman" panose="02020603050405020304" pitchFamily="18" charset="0"/>
                <a:ea typeface="+mn-ea"/>
                <a:cs typeface="+mn-cs"/>
              </a:rPr>
              <a:pPr lvl="0" fontAlgn="base"/>
              <a:t>‹#›</a:t>
            </a:fld>
            <a:endParaRPr lang="ru-RU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</a:p>
          <a:p>
            <a:pPr lvl="1" fontAlgn="base"/>
            <a:r>
              <a:rPr lang="ru-RU" strike="noStrike" noProof="1" smtClean="0"/>
              <a:t>Второй уровень</a:t>
            </a:r>
          </a:p>
          <a:p>
            <a:pPr lvl="2" fontAlgn="base"/>
            <a:r>
              <a:rPr lang="ru-RU" strike="noStrike" noProof="1" smtClean="0"/>
              <a:t>Третий уровень</a:t>
            </a:r>
          </a:p>
          <a:p>
            <a:pPr lvl="3" fontAlgn="base"/>
            <a:r>
              <a:rPr lang="ru-RU" strike="noStrike" noProof="1" smtClean="0"/>
              <a:t>Четвертый уровень</a:t>
            </a:r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ru-RU" strike="noStrike" noProof="1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ru-RU" strike="noStrike" noProof="1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ru-RU" strike="noStrike" noProof="1">
                <a:latin typeface="Times New Roman" panose="02020603050405020304" pitchFamily="18" charset="0"/>
                <a:ea typeface="+mn-ea"/>
                <a:cs typeface="+mn-cs"/>
              </a:rPr>
              <a:pPr lvl="0" fontAlgn="base"/>
              <a:t>‹#›</a:t>
            </a:fld>
            <a:endParaRPr lang="ru-RU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ru-RU" strike="noStrike" noProof="1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ru-RU" strike="noStrike" noProof="1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ru-RU" strike="noStrike" noProof="1">
                <a:latin typeface="Times New Roman" panose="02020603050405020304" pitchFamily="18" charset="0"/>
                <a:ea typeface="+mn-ea"/>
                <a:cs typeface="+mn-cs"/>
              </a:rPr>
              <a:pPr lvl="0" fontAlgn="base"/>
              <a:t>‹#›</a:t>
            </a:fld>
            <a:endParaRPr lang="ru-RU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</a:p>
          <a:p>
            <a:pPr lvl="1" fontAlgn="base"/>
            <a:r>
              <a:rPr lang="ru-RU" strike="noStrike" noProof="1" smtClean="0"/>
              <a:t>Второй уровень</a:t>
            </a:r>
          </a:p>
          <a:p>
            <a:pPr lvl="2" fontAlgn="base"/>
            <a:r>
              <a:rPr lang="ru-RU" strike="noStrike" noProof="1" smtClean="0"/>
              <a:t>Третий уровень</a:t>
            </a:r>
          </a:p>
          <a:p>
            <a:pPr lvl="3" fontAlgn="base"/>
            <a:r>
              <a:rPr lang="ru-RU" strike="noStrike" noProof="1" smtClean="0"/>
              <a:t>Четвертый уровень</a:t>
            </a:r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</a:p>
          <a:p>
            <a:pPr lvl="1" fontAlgn="base"/>
            <a:r>
              <a:rPr lang="ru-RU" strike="noStrike" noProof="1" smtClean="0"/>
              <a:t>Второй уровень</a:t>
            </a:r>
          </a:p>
          <a:p>
            <a:pPr lvl="2" fontAlgn="base"/>
            <a:r>
              <a:rPr lang="ru-RU" strike="noStrike" noProof="1" smtClean="0"/>
              <a:t>Третий уровень</a:t>
            </a:r>
          </a:p>
          <a:p>
            <a:pPr lvl="3" fontAlgn="base"/>
            <a:r>
              <a:rPr lang="ru-RU" strike="noStrike" noProof="1" smtClean="0"/>
              <a:t>Четвертый уровень</a:t>
            </a:r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ru-RU" strike="noStrike" noProof="1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ru-RU" strike="noStrike" noProof="1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ru-RU" strike="noStrike" noProof="1">
                <a:latin typeface="Times New Roman" panose="02020603050405020304" pitchFamily="18" charset="0"/>
                <a:ea typeface="+mn-ea"/>
                <a:cs typeface="+mn-cs"/>
              </a:rPr>
              <a:pPr lvl="0" fontAlgn="base"/>
              <a:t>‹#›</a:t>
            </a:fld>
            <a:endParaRPr lang="ru-RU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</a:p>
          <a:p>
            <a:pPr lvl="1" fontAlgn="base"/>
            <a:r>
              <a:rPr lang="ru-RU" strike="noStrike" noProof="1" smtClean="0"/>
              <a:t>Второй уровень</a:t>
            </a:r>
          </a:p>
          <a:p>
            <a:pPr lvl="2" fontAlgn="base"/>
            <a:r>
              <a:rPr lang="ru-RU" strike="noStrike" noProof="1" smtClean="0"/>
              <a:t>Третий уровень</a:t>
            </a:r>
          </a:p>
          <a:p>
            <a:pPr lvl="3" fontAlgn="base"/>
            <a:r>
              <a:rPr lang="ru-RU" strike="noStrike" noProof="1" smtClean="0"/>
              <a:t>Четвертый уровень</a:t>
            </a:r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</a:p>
          <a:p>
            <a:pPr lvl="1" fontAlgn="base"/>
            <a:r>
              <a:rPr lang="ru-RU" strike="noStrike" noProof="1" smtClean="0"/>
              <a:t>Второй уровень</a:t>
            </a:r>
          </a:p>
          <a:p>
            <a:pPr lvl="2" fontAlgn="base"/>
            <a:r>
              <a:rPr lang="ru-RU" strike="noStrike" noProof="1" smtClean="0"/>
              <a:t>Третий уровень</a:t>
            </a:r>
          </a:p>
          <a:p>
            <a:pPr lvl="3" fontAlgn="base"/>
            <a:r>
              <a:rPr lang="ru-RU" strike="noStrike" noProof="1" smtClean="0"/>
              <a:t>Четвертый уровень</a:t>
            </a:r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ru-RU" strike="noStrike" noProof="1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ru-RU" strike="noStrike" noProof="1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ru-RU" strike="noStrike" noProof="1">
                <a:latin typeface="Times New Roman" panose="02020603050405020304" pitchFamily="18" charset="0"/>
                <a:ea typeface="+mn-ea"/>
                <a:cs typeface="+mn-cs"/>
              </a:rPr>
              <a:pPr lvl="0" fontAlgn="base"/>
              <a:t>‹#›</a:t>
            </a:fld>
            <a:endParaRPr lang="ru-RU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ru-RU" strike="noStrike" noProof="1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ru-RU" strike="noStrike" noProof="1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ru-RU" strike="noStrike" noProof="1">
                <a:latin typeface="Times New Roman" panose="02020603050405020304" pitchFamily="18" charset="0"/>
                <a:ea typeface="+mn-ea"/>
                <a:cs typeface="+mn-cs"/>
              </a:rPr>
              <a:pPr lvl="0" fontAlgn="base"/>
              <a:t>‹#›</a:t>
            </a:fld>
            <a:endParaRPr lang="ru-RU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ru-RU" strike="noStrike" noProof="1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ru-RU" strike="noStrike" noProof="1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ru-RU" strike="noStrike" noProof="1">
                <a:latin typeface="Times New Roman" panose="02020603050405020304" pitchFamily="18" charset="0"/>
                <a:ea typeface="+mn-ea"/>
                <a:cs typeface="+mn-cs"/>
              </a:rPr>
              <a:pPr lvl="0" fontAlgn="base"/>
              <a:t>‹#›</a:t>
            </a:fld>
            <a:endParaRPr lang="ru-RU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</a:p>
          <a:p>
            <a:pPr lvl="1" fontAlgn="base"/>
            <a:r>
              <a:rPr lang="ru-RU" strike="noStrike" noProof="1" smtClean="0"/>
              <a:t>Второй уровень</a:t>
            </a:r>
          </a:p>
          <a:p>
            <a:pPr lvl="2" fontAlgn="base"/>
            <a:r>
              <a:rPr lang="ru-RU" strike="noStrike" noProof="1" smtClean="0"/>
              <a:t>Третий уровень</a:t>
            </a:r>
          </a:p>
          <a:p>
            <a:pPr lvl="3" fontAlgn="base"/>
            <a:r>
              <a:rPr lang="ru-RU" strike="noStrike" noProof="1" smtClean="0"/>
              <a:t>Четвертый уровень</a:t>
            </a:r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ru-RU" strike="noStrike" noProof="1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ru-RU" strike="noStrike" noProof="1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ru-RU" strike="noStrike" noProof="1">
                <a:latin typeface="Times New Roman" panose="02020603050405020304" pitchFamily="18" charset="0"/>
                <a:ea typeface="+mn-ea"/>
                <a:cs typeface="+mn-cs"/>
              </a:rPr>
              <a:pPr lvl="0" fontAlgn="base"/>
              <a:t>‹#›</a:t>
            </a:fld>
            <a:endParaRPr lang="ru-RU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ru-RU" strike="noStrike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ru-RU" strike="noStrike" noProof="1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ru-RU" strike="noStrike" noProof="1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ru-RU" strike="noStrike" noProof="1">
                <a:latin typeface="Times New Roman" panose="02020603050405020304" pitchFamily="18" charset="0"/>
                <a:ea typeface="+mn-ea"/>
                <a:cs typeface="+mn-cs"/>
              </a:rPr>
              <a:pPr lvl="0" fontAlgn="base"/>
              <a:t>‹#›</a:t>
            </a:fld>
            <a:endParaRPr lang="ru-RU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ru-RU" altLang="zh-CN" dirty="0"/>
              <a:t>Образец заголовка</a:t>
            </a:r>
          </a:p>
        </p:txBody>
      </p:sp>
      <p:sp>
        <p:nvSpPr>
          <p:cNvPr id="1027" name="Замещающий текст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ru-RU" altLang="zh-CN" dirty="0"/>
              <a:t>Образец текста</a:t>
            </a:r>
          </a:p>
          <a:p>
            <a:pPr lvl="1"/>
            <a:r>
              <a:rPr lang="ru-RU" altLang="zh-CN" dirty="0"/>
              <a:t>Второй уровень</a:t>
            </a:r>
          </a:p>
          <a:p>
            <a:pPr lvl="2"/>
            <a:r>
              <a:rPr lang="ru-RU" altLang="zh-CN" dirty="0"/>
              <a:t>Третий уровень</a:t>
            </a:r>
          </a:p>
          <a:p>
            <a:pPr lvl="3"/>
            <a:r>
              <a:rPr lang="ru-RU" altLang="zh-CN" dirty="0"/>
              <a:t>Четвертый уровень</a:t>
            </a:r>
          </a:p>
          <a:p>
            <a:pPr lvl="4"/>
            <a:r>
              <a:rPr lang="ru-RU" altLang="zh-CN" dirty="0"/>
              <a:t>Пятый уровень</a:t>
            </a:r>
          </a:p>
        </p:txBody>
      </p:sp>
      <p:sp>
        <p:nvSpPr>
          <p:cNvPr id="1028" name="Замещающая дата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ru-RU" strike="noStrike" noProof="1"/>
          </a:p>
        </p:txBody>
      </p:sp>
      <p:sp>
        <p:nvSpPr>
          <p:cNvPr id="1029" name="Замещающий 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ru-RU" strike="noStrike" noProof="1"/>
          </a:p>
        </p:txBody>
      </p:sp>
      <p:sp>
        <p:nvSpPr>
          <p:cNvPr id="1030" name="Замещающий 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ru-RU" strike="noStrike" noProof="1">
                <a:latin typeface="Times New Roman" panose="02020603050405020304" pitchFamily="18" charset="0"/>
                <a:ea typeface="+mn-ea"/>
                <a:cs typeface="+mn-cs"/>
              </a:rPr>
              <a:pPr lvl="0" fontAlgn="base"/>
              <a:t>‹#›</a:t>
            </a:fld>
            <a:endParaRPr lang="ru-RU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Заголовок 9217"/>
          <p:cNvSpPr>
            <a:spLocks noGrp="1"/>
          </p:cNvSpPr>
          <p:nvPr>
            <p:ph type="ctrTitle"/>
          </p:nvPr>
        </p:nvSpPr>
        <p:spPr>
          <a:xfrm>
            <a:off x="1476375" y="2060575"/>
            <a:ext cx="7200900" cy="1470025"/>
          </a:xfrm>
        </p:spPr>
        <p:txBody>
          <a:bodyPr anchor="ctr" anchorCtr="0"/>
          <a:lstStyle/>
          <a:p>
            <a:pPr defTabSz="914400">
              <a:buClrTx/>
              <a:buSzTx/>
              <a:buFontTx/>
              <a:buNone/>
            </a:pPr>
            <a:r>
              <a:rPr lang="ru-RU" altLang="zh-CN" sz="320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«Использование возможностей проектной деятельности при решении задач в начальной школе»</a:t>
            </a:r>
          </a:p>
        </p:txBody>
      </p:sp>
      <p:sp>
        <p:nvSpPr>
          <p:cNvPr id="2050" name="Подзаголовок 9218"/>
          <p:cNvSpPr>
            <a:spLocks noGrp="1"/>
          </p:cNvSpPr>
          <p:nvPr>
            <p:ph type="subTitle" idx="1"/>
          </p:nvPr>
        </p:nvSpPr>
        <p:spPr>
          <a:xfrm>
            <a:off x="4768850" y="4797425"/>
            <a:ext cx="3597275" cy="1790700"/>
          </a:xfrm>
        </p:spPr>
        <p:txBody>
          <a:bodyPr anchor="t" anchorCtr="0"/>
          <a:lstStyle/>
          <a:p>
            <a:pPr defTabSz="914400">
              <a:lnSpc>
                <a:spcPct val="80000"/>
              </a:lnSpc>
              <a:buClrTx/>
              <a:buSzTx/>
              <a:buFontTx/>
            </a:pPr>
            <a:r>
              <a:rPr lang="ru-RU" altLang="zh-CN" sz="2000" b="1" i="1" kern="1200" baseline="0">
                <a:latin typeface="+mn-lt"/>
                <a:ea typeface="+mn-ea"/>
                <a:cs typeface="+mn-cs"/>
              </a:rPr>
              <a:t>Харитонова Н.В.</a:t>
            </a:r>
          </a:p>
          <a:p>
            <a:pPr defTabSz="914400">
              <a:lnSpc>
                <a:spcPct val="80000"/>
              </a:lnSpc>
              <a:buClrTx/>
              <a:buSzTx/>
              <a:buFontTx/>
            </a:pPr>
            <a:r>
              <a:rPr lang="ru-RU" altLang="zh-CN" sz="2000" b="1" i="1" kern="1200" baseline="0">
                <a:latin typeface="+mn-lt"/>
                <a:ea typeface="+mn-ea"/>
                <a:cs typeface="+mn-cs"/>
              </a:rPr>
              <a:t>учитель начальных классов  </a:t>
            </a:r>
          </a:p>
          <a:p>
            <a:pPr defTabSz="914400">
              <a:lnSpc>
                <a:spcPct val="80000"/>
              </a:lnSpc>
              <a:buClrTx/>
              <a:buSzTx/>
              <a:buFontTx/>
            </a:pPr>
            <a:r>
              <a:rPr lang="ru-RU" altLang="zh-CN" sz="2000" b="1" i="1" kern="1200" baseline="0">
                <a:latin typeface="+mn-lt"/>
                <a:ea typeface="+mn-ea"/>
                <a:cs typeface="+mn-cs"/>
              </a:rPr>
              <a:t>ГОУ СОШ № 423 </a:t>
            </a:r>
          </a:p>
          <a:p>
            <a:pPr defTabSz="914400">
              <a:lnSpc>
                <a:spcPct val="80000"/>
              </a:lnSpc>
              <a:buClrTx/>
              <a:buSzTx/>
              <a:buFontTx/>
            </a:pPr>
            <a:r>
              <a:rPr lang="ru-RU" altLang="zh-CN" sz="2000" b="1" i="1" kern="1200" baseline="0">
                <a:latin typeface="+mn-lt"/>
                <a:ea typeface="+mn-ea"/>
                <a:cs typeface="+mn-cs"/>
              </a:rPr>
              <a:t>г. Кронштадт</a:t>
            </a:r>
            <a:endParaRPr lang="ru-RU" altLang="zh-CN" sz="2800" b="1" i="1" kern="1200" baseline="0">
              <a:latin typeface="+mn-lt"/>
              <a:ea typeface="+mn-ea"/>
              <a:cs typeface="+mn-cs"/>
            </a:endParaRPr>
          </a:p>
        </p:txBody>
      </p:sp>
      <p:sp>
        <p:nvSpPr>
          <p:cNvPr id="2051" name="Текстовое поле 1"/>
          <p:cNvSpPr txBox="1"/>
          <p:nvPr/>
        </p:nvSpPr>
        <p:spPr>
          <a:xfrm>
            <a:off x="1908175" y="549275"/>
            <a:ext cx="631190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ru-RU" altLang="en-US" b="1">
                <a:latin typeface="Times New Roman" panose="02020603050405020304" pitchFamily="18" charset="0"/>
              </a:rPr>
              <a:t>Районный семинар « Трудные вопросы при работе над задачей и опытами в начальной школе»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Заголовок 1"/>
          <p:cNvSpPr>
            <a:spLocks noGrp="1"/>
          </p:cNvSpPr>
          <p:nvPr>
            <p:ph type="title"/>
          </p:nvPr>
        </p:nvSpPr>
        <p:spPr>
          <a:xfrm>
            <a:off x="1548130" y="290830"/>
            <a:ext cx="4156075" cy="2004060"/>
          </a:xfrm>
        </p:spPr>
        <p:txBody>
          <a:bodyPr anchor="ctr" anchorCtr="0"/>
          <a:lstStyle/>
          <a:p>
            <a:r>
              <a:rPr lang="ru-RU" altLang="en-US" sz="2000" b="1"/>
              <a:t>Задача.</a:t>
            </a:r>
            <a:br>
              <a:rPr lang="ru-RU" altLang="en-US" sz="2000" b="1"/>
            </a:br>
            <a:r>
              <a:rPr lang="ru-RU" altLang="en-US" sz="2000" b="1"/>
              <a:t>423 школе в этом году 90 лет. На сколько лет 425 школа старше 423, если она была открыта в 1879 году?</a:t>
            </a:r>
          </a:p>
        </p:txBody>
      </p:sp>
      <p:pic>
        <p:nvPicPr>
          <p:cNvPr id="12290" name="Замещающее содержимое 3" descr="dKmq7tyxr1QEnaFI7qg6f-9aASZBk7ipVhPoRjSddQ52oO96P-OrvfsT7wrvPNAjyKzmDnPFo539BcrQzQjFjwPm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6"/>
          <a:stretch>
            <a:fillRect/>
          </a:stretch>
        </p:blipFill>
        <p:spPr>
          <a:xfrm>
            <a:off x="251143" y="2132648"/>
            <a:ext cx="2592387" cy="4525962"/>
          </a:xfrm>
        </p:spPr>
      </p:pic>
      <p:pic>
        <p:nvPicPr>
          <p:cNvPr id="12291" name="Изображение 4" descr="LDWak6z9vzyetWXErx2yGLGvcgpbMeC9DDogpup6VFsguEi2F6OXJ2gol4XkdeGSpsolpdzuIJva_p9VMlv8UPDh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1125" y="1988820"/>
            <a:ext cx="2374900" cy="477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Изображение 5" descr="xYKKiDFSx43Yu-wgLKaZKr-lh9qy_AEcn_66tJ49hIFkfzxd81-nCVEY0b75PY-Vj2l-iykR8FpBYnhESvPVr2Fw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5920" y="2132965"/>
            <a:ext cx="3399155" cy="36277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5940425" y="188595"/>
            <a:ext cx="3048000" cy="25342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b="1"/>
              <a:t>Задача</a:t>
            </a:r>
          </a:p>
          <a:p>
            <a:pPr algn="ctr"/>
            <a:r>
              <a:rPr lang="ru-RU" altLang="en-US" b="1"/>
              <a:t>15 августа 1935 год - год открытия школы № 423 в Кронштадте. Сколько лет исполнилось школе в текущем году?</a:t>
            </a:r>
          </a:p>
          <a:p>
            <a:pPr algn="ctr"/>
            <a:endParaRPr lang="ru-RU" altLang="en-US" b="1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128010" y="5949315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>
                <a:solidFill>
                  <a:srgbClr val="FF0000"/>
                </a:solidFill>
              </a:rPr>
              <a:t> «</a:t>
            </a:r>
            <a:r>
              <a:rPr lang="ru-RU" altLang="en-US" b="1">
                <a:solidFill>
                  <a:srgbClr val="FF0000"/>
                </a:solidFill>
              </a:rPr>
              <a:t>Кронштадт в числах и величинах»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3996055" y="765175"/>
            <a:ext cx="2289175" cy="1143000"/>
          </a:xfrm>
        </p:spPr>
        <p:txBody>
          <a:bodyPr anchor="ctr" anchorCtr="0"/>
          <a:lstStyle/>
          <a:p>
            <a:r>
              <a:rPr lang="ru-RU" altLang="en-US" sz="1800" b="1">
                <a:solidFill>
                  <a:srgbClr val="FF0000"/>
                </a:solidFill>
                <a:sym typeface="+mn-ea"/>
              </a:rPr>
              <a:t>Наш проект </a:t>
            </a:r>
            <a:br>
              <a:rPr lang="ru-RU" altLang="en-US" sz="1800" b="1">
                <a:solidFill>
                  <a:srgbClr val="FF0000"/>
                </a:solidFill>
                <a:sym typeface="+mn-ea"/>
              </a:rPr>
            </a:br>
            <a:r>
              <a:rPr lang="ru-RU" altLang="en-US" sz="1800" b="1">
                <a:solidFill>
                  <a:srgbClr val="FF0000"/>
                </a:solidFill>
                <a:sym typeface="+mn-ea"/>
              </a:rPr>
              <a:t>«Кронштадт в числах и величинах»</a:t>
            </a:r>
          </a:p>
        </p:txBody>
      </p:sp>
      <p:pic>
        <p:nvPicPr>
          <p:cNvPr id="13314" name="Замещающее содержимое 3" descr="rqu5yYV4Mc3vwhl2EY6EYvJfaYuvbJ8HjdMSv93p7AdQFMQUz5Joohoz7XmDskVnu-IyP47EueWnc20Qf1sNqsMV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140" y="188595"/>
            <a:ext cx="2549525" cy="5051425"/>
          </a:xfrm>
        </p:spPr>
      </p:pic>
      <p:pic>
        <p:nvPicPr>
          <p:cNvPr id="13315" name="Изображение 4" descr="y1ycYKQ7OsZfoFKxCY4-d8rzYHE1Rd0CklClcFCMKKq_GaA5sKth8DzTLXW8iizYZc2namCl4TQXZRR0iEKPjzc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965" y="2600325"/>
            <a:ext cx="3288030" cy="407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Замещающее содержимое 3" descr="BwBpr5p_xrLzFIUNWZZvFOzavDyWtpWXxva_fJcEFZh5hvt5j6-1HJqL_Ca3D3W4fg_Z9WiuEFuAZkFvp3vC3lxQ"/>
          <p:cNvPicPr>
            <a:picLocks noGrp="1"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7433" b="-963"/>
          <a:stretch>
            <a:fillRect/>
          </a:stretch>
        </p:blipFill>
        <p:spPr>
          <a:xfrm>
            <a:off x="6228080" y="188595"/>
            <a:ext cx="4405313" cy="4525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1814195" y="5445760"/>
            <a:ext cx="855345" cy="3600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691640" y="497840"/>
            <a:ext cx="1953260" cy="2907030"/>
          </a:xfrm>
        </p:spPr>
        <p:txBody>
          <a:bodyPr anchor="ctr" anchorCtr="0"/>
          <a:lstStyle/>
          <a:p>
            <a:r>
              <a:rPr lang="ru-RU" altLang="en-US" sz="2400" b="1">
                <a:solidFill>
                  <a:srgbClr val="FF0000"/>
                </a:solidFill>
              </a:rPr>
              <a:t>Самую трудную, но интересную,  задачу придумала Алиса.</a:t>
            </a:r>
          </a:p>
        </p:txBody>
      </p:sp>
      <p:pic>
        <p:nvPicPr>
          <p:cNvPr id="14338" name="Замещающее содержимое 3" descr="rPvv8ZCkERoWFoTMuRT9DaGh6VuH9lIlfCSZpGHoJBRuMu7EA3A7HbkeVnbVzJdq5uutd54MaO93Bt-Bjn-ZsWw9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985" y="3789045"/>
            <a:ext cx="7272338" cy="2805113"/>
          </a:xfrm>
        </p:spPr>
      </p:pic>
      <p:pic>
        <p:nvPicPr>
          <p:cNvPr id="6147" name="Изображение 4" descr="KdPxBWCmx-HTckcJHlcekg6PSjxlQ2rht-DkxExsb1_4uew2YnUG8WIdpdtQmrLRT_3KJKN2B1Y-M0DdtUhKJfC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0245" y="188595"/>
            <a:ext cx="4037330" cy="3528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514475" y="665163"/>
            <a:ext cx="7172325" cy="752475"/>
          </a:xfrm>
        </p:spPr>
        <p:txBody>
          <a:bodyPr anchor="ctr" anchorCtr="0"/>
          <a:lstStyle/>
          <a:p>
            <a:r>
              <a:rPr lang="ru-RU" altLang="en-US" sz="2800" b="1">
                <a:solidFill>
                  <a:srgbClr val="FF0000"/>
                </a:solidFill>
              </a:rPr>
              <a:t>«Задачи дают возможность связать теорию с практикой, а обучение с жизнью»</a:t>
            </a:r>
            <a:br>
              <a:rPr lang="ru-RU" altLang="en-US" sz="2800" b="1">
                <a:solidFill>
                  <a:srgbClr val="FF0000"/>
                </a:solidFill>
              </a:rPr>
            </a:br>
            <a:r>
              <a:rPr lang="ru-RU" altLang="en-US" sz="2800">
                <a:solidFill>
                  <a:srgbClr val="FF0000"/>
                </a:solidFill>
              </a:rPr>
              <a:t>                   Мария Александровна Бантова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914525" y="1922780"/>
            <a:ext cx="5915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b="1"/>
              <a:t>Результаты работы над проектом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691640" y="2708910"/>
            <a:ext cx="7059930" cy="2239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charset="0"/>
              <a:buChar char="v"/>
            </a:pPr>
            <a:r>
              <a:rPr lang="ru-RU" altLang="en-US" sz="2400" b="1">
                <a:solidFill>
                  <a:schemeClr val="tx1"/>
                </a:solidFill>
              </a:rPr>
              <a:t>интерес к составлению и решению задач</a:t>
            </a:r>
          </a:p>
          <a:p>
            <a:pPr marL="0" lvl="1" indent="-342900">
              <a:buFont typeface="Wingdings" panose="05000000000000000000" charset="0"/>
              <a:buChar char="v"/>
            </a:pPr>
            <a:r>
              <a:rPr lang="ru-RU" altLang="en-US" sz="2400" b="1">
                <a:solidFill>
                  <a:schemeClr val="tx1"/>
                </a:solidFill>
                <a:latin typeface="+mn-lt"/>
                <a:sym typeface="+mn-ea"/>
              </a:rPr>
              <a:t>расширение знаний о родном городе</a:t>
            </a:r>
          </a:p>
          <a:p>
            <a:pPr marL="0" lvl="1" indent="-342900">
              <a:buFont typeface="Wingdings" panose="05000000000000000000" charset="0"/>
              <a:buChar char="v"/>
            </a:pPr>
            <a:r>
              <a:rPr lang="ru-RU" altLang="en-US" sz="2400" b="1">
                <a:solidFill>
                  <a:schemeClr val="tx1"/>
                </a:solidFill>
                <a:latin typeface="+mn-lt"/>
                <a:sym typeface="+mn-ea"/>
              </a:rPr>
              <a:t>развитие умения анализировать и решать      задачи</a:t>
            </a:r>
          </a:p>
          <a:p>
            <a:pPr marL="0" lvl="1" indent="-342900">
              <a:buFont typeface="Wingdings" panose="05000000000000000000" charset="0"/>
              <a:buChar char="v"/>
            </a:pPr>
            <a:r>
              <a:rPr lang="ru-RU" altLang="en-US" sz="2400" b="1">
                <a:solidFill>
                  <a:schemeClr val="tx1"/>
                </a:solidFill>
                <a:latin typeface="+mn-lt"/>
                <a:sym typeface="+mn-ea"/>
              </a:rPr>
              <a:t>возможность проявить творчество </a:t>
            </a:r>
          </a:p>
          <a:p>
            <a:pPr marL="0" lvl="1" indent="-342900">
              <a:buFont typeface="Wingdings" panose="05000000000000000000" charset="0"/>
              <a:buChar char="v"/>
            </a:pPr>
            <a:r>
              <a:rPr lang="ru-RU" altLang="en-US" sz="2400" b="1">
                <a:solidFill>
                  <a:schemeClr val="tx1"/>
                </a:solidFill>
                <a:latin typeface="+mn-lt"/>
                <a:sym typeface="+mn-ea"/>
              </a:rPr>
              <a:t>формирование функциональной грамотности младших школьников</a:t>
            </a:r>
          </a:p>
          <a:p>
            <a:pPr marL="0" lvl="1" indent="-342900">
              <a:buFont typeface="Wingdings" panose="05000000000000000000" charset="0"/>
              <a:buChar char="v"/>
            </a:pPr>
            <a:endParaRPr lang="ru-RU" altLang="en-US" sz="2000" b="1">
              <a:solidFill>
                <a:schemeClr val="tx1"/>
              </a:solidFill>
              <a:latin typeface="+mn-lt"/>
              <a:sym typeface="+mn-ea"/>
            </a:endParaRPr>
          </a:p>
          <a:p>
            <a:pPr marL="0" lvl="1" indent="-342900">
              <a:buFont typeface="Wingdings" panose="05000000000000000000" charset="0"/>
              <a:buChar char="v"/>
            </a:pPr>
            <a:endParaRPr kumimoji="0" lang="ru-RU" altLang="en-US" sz="24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Wingdings" panose="05000000000000000000" charset="0"/>
              <a:buChar char="v"/>
            </a:pPr>
            <a:endParaRPr lang="ru-RU" altLang="en-US" sz="2400" b="1">
              <a:solidFill>
                <a:srgbClr val="FF0000"/>
              </a:solidFill>
            </a:endParaRPr>
          </a:p>
          <a:p>
            <a:endParaRPr lang="ru-RU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073"/>
          <p:cNvSpPr>
            <a:spLocks noGrp="1"/>
          </p:cNvSpPr>
          <p:nvPr>
            <p:ph type="title"/>
          </p:nvPr>
        </p:nvSpPr>
        <p:spPr>
          <a:xfrm>
            <a:off x="1476375" y="404813"/>
            <a:ext cx="7067550" cy="777875"/>
          </a:xfrm>
        </p:spPr>
        <p:txBody>
          <a:bodyPr anchor="ctr" anchorCtr="0"/>
          <a:lstStyle/>
          <a:p>
            <a:r>
              <a:rPr lang="ru-RU" altLang="zh-CN" sz="3600" b="1">
                <a:solidFill>
                  <a:srgbClr val="B00000"/>
                </a:solidFill>
              </a:rPr>
              <a:t>МЫ - молодцы!</a:t>
            </a:r>
          </a:p>
        </p:txBody>
      </p:sp>
      <p:pic>
        <p:nvPicPr>
          <p:cNvPr id="16386" name="Изображение 1" descr="aZvWZF6N1c_if0wjPUmsqrU-e--erz77EzkkwgWR72jJhz6L-D52fZWRGi9NL1C-maX8lEL_BRHUcVGj1zY4F4K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450" y="1268413"/>
            <a:ext cx="7818438" cy="4160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Текстовое поле 2"/>
          <p:cNvSpPr txBox="1"/>
          <p:nvPr/>
        </p:nvSpPr>
        <p:spPr>
          <a:xfrm>
            <a:off x="1701800" y="5589588"/>
            <a:ext cx="6986588" cy="6032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>
              <a:buFont typeface="Wingdings" panose="05000000000000000000" charset="0"/>
            </a:pPr>
            <a:r>
              <a:rPr lang="ru-RU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Мы составили и реши </a:t>
            </a:r>
            <a:r>
              <a:rPr lang="ru-RU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37 задач </a:t>
            </a:r>
            <a:endParaRPr lang="ru-RU" altLang="en-US" sz="3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Заголовок 1"/>
          <p:cNvSpPr>
            <a:spLocks noGrp="1"/>
          </p:cNvSpPr>
          <p:nvPr>
            <p:ph type="title"/>
          </p:nvPr>
        </p:nvSpPr>
        <p:spPr>
          <a:xfrm>
            <a:off x="1946275" y="323850"/>
            <a:ext cx="6303963" cy="1006475"/>
          </a:xfrm>
        </p:spPr>
        <p:txBody>
          <a:bodyPr anchor="ctr" anchorCtr="0"/>
          <a:lstStyle/>
          <a:p>
            <a:r>
              <a:rPr lang="ru-RU" altLang="en-US" b="1">
                <a:solidFill>
                  <a:srgbClr val="FF0000"/>
                </a:solidFill>
              </a:rPr>
              <a:t>Задача = Развитие</a:t>
            </a:r>
          </a:p>
        </p:txBody>
      </p:sp>
      <p:sp>
        <p:nvSpPr>
          <p:cNvPr id="3074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692275" y="1485900"/>
            <a:ext cx="7038975" cy="3068638"/>
          </a:xfrm>
        </p:spPr>
        <p:txBody>
          <a:bodyPr anchor="t" anchorCtr="0"/>
          <a:lstStyle/>
          <a:p>
            <a:pPr>
              <a:buFont typeface="Wingdings" panose="05000000000000000000" charset="0"/>
              <a:buChar char="v"/>
            </a:pPr>
            <a:r>
              <a:rPr lang="ru-RU" altLang="en-US" b="1"/>
              <a:t>логического мышления</a:t>
            </a:r>
          </a:p>
          <a:p>
            <a:pPr>
              <a:buFont typeface="Wingdings" panose="05000000000000000000" charset="0"/>
              <a:buChar char="v"/>
            </a:pPr>
            <a:r>
              <a:rPr lang="ru-RU" altLang="en-US" b="1"/>
              <a:t>воображения</a:t>
            </a:r>
          </a:p>
          <a:p>
            <a:pPr>
              <a:buFont typeface="Wingdings" panose="05000000000000000000" charset="0"/>
              <a:buChar char="v"/>
            </a:pPr>
            <a:r>
              <a:rPr lang="ru-RU" altLang="en-US" b="1"/>
              <a:t>интеллекта</a:t>
            </a:r>
          </a:p>
          <a:p>
            <a:pPr>
              <a:buFont typeface="Wingdings" panose="05000000000000000000" charset="0"/>
              <a:buChar char="v"/>
            </a:pPr>
            <a:r>
              <a:rPr lang="ru-RU" altLang="en-US" b="1"/>
              <a:t>творческих способностей</a:t>
            </a:r>
          </a:p>
          <a:p>
            <a:pPr>
              <a:buFont typeface="Wingdings" panose="05000000000000000000" charset="0"/>
              <a:buChar char="v"/>
            </a:pPr>
            <a:r>
              <a:rPr lang="ru-RU" altLang="en-US" b="1"/>
              <a:t>навыков социализации</a:t>
            </a:r>
          </a:p>
          <a:p>
            <a:pPr>
              <a:buFont typeface="Wingdings" panose="05000000000000000000" charset="0"/>
              <a:buChar char="v"/>
            </a:pPr>
            <a:r>
              <a:rPr lang="ru-RU" altLang="en-US" b="1"/>
              <a:t>самостоятельности</a:t>
            </a:r>
          </a:p>
          <a:p>
            <a:pPr>
              <a:buFont typeface="Wingdings" panose="05000000000000000000" charset="0"/>
              <a:buChar char="v"/>
            </a:pPr>
            <a:endParaRPr lang="ru-RU" altLang="en-US" b="1"/>
          </a:p>
        </p:txBody>
      </p:sp>
      <p:sp>
        <p:nvSpPr>
          <p:cNvPr id="3075" name="Текстовое поле 4"/>
          <p:cNvSpPr txBox="1"/>
          <p:nvPr/>
        </p:nvSpPr>
        <p:spPr>
          <a:xfrm>
            <a:off x="2051050" y="5086350"/>
            <a:ext cx="5989638" cy="1165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 algn="ctr"/>
            <a:r>
              <a:rPr lang="ru-RU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Функциональная грамотность умение работать с информацией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Заголовок 6145"/>
          <p:cNvSpPr>
            <a:spLocks noGrp="1"/>
          </p:cNvSpPr>
          <p:nvPr>
            <p:ph type="title"/>
          </p:nvPr>
        </p:nvSpPr>
        <p:spPr>
          <a:xfrm>
            <a:off x="1619250" y="404813"/>
            <a:ext cx="7058025" cy="1071562"/>
          </a:xfrm>
        </p:spPr>
        <p:txBody>
          <a:bodyPr anchor="ctr" anchorCtr="0"/>
          <a:lstStyle/>
          <a:p>
            <a:r>
              <a:rPr lang="ru-RU" altLang="zh-CN" sz="2800" b="1">
                <a:solidFill>
                  <a:srgbClr val="B00000"/>
                </a:solidFill>
              </a:rPr>
              <a:t>Проектное задание «Числа вокруг нас. Математический справочник </a:t>
            </a:r>
            <a:br>
              <a:rPr lang="ru-RU" altLang="zh-CN" sz="2800" b="1">
                <a:solidFill>
                  <a:srgbClr val="B00000"/>
                </a:solidFill>
              </a:rPr>
            </a:br>
            <a:r>
              <a:rPr lang="ru-RU" altLang="zh-CN" sz="2800" b="1">
                <a:solidFill>
                  <a:srgbClr val="B00000"/>
                </a:solidFill>
              </a:rPr>
              <a:t>«Наш город»</a:t>
            </a:r>
          </a:p>
        </p:txBody>
      </p:sp>
      <p:pic>
        <p:nvPicPr>
          <p:cNvPr id="4098" name="Изображение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4038" y="1773238"/>
            <a:ext cx="3206750" cy="4010025"/>
          </a:xfrm>
        </p:spPr>
      </p:pic>
      <p:pic>
        <p:nvPicPr>
          <p:cNvPr id="4099" name="Изображение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37163" y="1685925"/>
            <a:ext cx="3127375" cy="4087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Заголовок 1"/>
          <p:cNvSpPr>
            <a:spLocks noGrp="1"/>
          </p:cNvSpPr>
          <p:nvPr>
            <p:ph type="title"/>
          </p:nvPr>
        </p:nvSpPr>
        <p:spPr>
          <a:xfrm>
            <a:off x="1647825" y="274638"/>
            <a:ext cx="7038975" cy="1143000"/>
          </a:xfrm>
        </p:spPr>
        <p:txBody>
          <a:bodyPr anchor="ctr" anchorCtr="0"/>
          <a:lstStyle/>
          <a:p>
            <a:r>
              <a:rPr lang="ru-RU" altLang="en-US" sz="3200">
                <a:solidFill>
                  <a:srgbClr val="FF0000"/>
                </a:solidFill>
              </a:rPr>
              <a:t>Наш проект </a:t>
            </a:r>
            <a:br>
              <a:rPr lang="ru-RU" altLang="en-US" sz="3200">
                <a:solidFill>
                  <a:srgbClr val="FF0000"/>
                </a:solidFill>
              </a:rPr>
            </a:br>
            <a:r>
              <a:rPr lang="ru-RU" altLang="en-US" sz="3200">
                <a:solidFill>
                  <a:srgbClr val="FF0000"/>
                </a:solidFill>
              </a:rPr>
              <a:t>«Кронштадт в числах и величинах»</a:t>
            </a:r>
          </a:p>
        </p:txBody>
      </p:sp>
      <p:pic>
        <p:nvPicPr>
          <p:cNvPr id="5122" name="Замещающее содержимое 3" descr="851hxTFukjbDzr_OGIRXEuY6kiED97qf5JR_xigs6Bakmo2hELNfSf0b9Z91aXYW_13WwUyFJhIlVQnu_7two8eV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4438" y="1624013"/>
            <a:ext cx="3576637" cy="4768850"/>
          </a:xfrm>
        </p:spPr>
      </p:pic>
      <p:pic>
        <p:nvPicPr>
          <p:cNvPr id="5123" name="Изображение 4" descr="gKkNZ85pfQQxHmxgKteH-RuJ72OMkaWIeqOY30OeI-DKce9zac3tEr4UZ0graGkPIhvfKo5h-_PSD_vYEms2ShWq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2"/>
          <a:stretch>
            <a:fillRect/>
          </a:stretch>
        </p:blipFill>
        <p:spPr>
          <a:xfrm>
            <a:off x="1647825" y="1624013"/>
            <a:ext cx="3203575" cy="4824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Заголовок 1"/>
          <p:cNvSpPr>
            <a:spLocks noGrp="1"/>
          </p:cNvSpPr>
          <p:nvPr>
            <p:ph type="title"/>
          </p:nvPr>
        </p:nvSpPr>
        <p:spPr>
          <a:xfrm>
            <a:off x="5579745" y="621030"/>
            <a:ext cx="2961005" cy="1143000"/>
          </a:xfrm>
        </p:spPr>
        <p:txBody>
          <a:bodyPr anchor="ctr" anchorCtr="0"/>
          <a:lstStyle/>
          <a:p>
            <a:r>
              <a:rPr lang="ru-RU" altLang="en-US" sz="2400" b="1">
                <a:solidFill>
                  <a:srgbClr val="FF0000"/>
                </a:solidFill>
              </a:rPr>
              <a:t>ПРОЕКТ АЛЕКСАДРИНЫ</a:t>
            </a:r>
          </a:p>
        </p:txBody>
      </p:sp>
      <p:pic>
        <p:nvPicPr>
          <p:cNvPr id="10242" name="Замещающее содержимое 3" descr="PDrUE0lKuaPQWCv4H1Dba3dYsOD3L5vTQMykCEQQay_2senr6zWA4h-N_gHVTgJSfIosEd5bQE7h31Z1ax9M1Bg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188913"/>
            <a:ext cx="5249863" cy="4032250"/>
          </a:xfrm>
        </p:spPr>
      </p:pic>
      <p:pic>
        <p:nvPicPr>
          <p:cNvPr id="10243" name="Изображение 4" descr="_Dg6fEynPW8g-wohhsONcPCu-uXEpW0_q0mdToS1BmHZCVkqIqCDmasQyDbX4Yg1NWkaWS3L3xF_dsNeWtok6s6H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73"/>
          <a:stretch>
            <a:fillRect/>
          </a:stretch>
        </p:blipFill>
        <p:spPr>
          <a:xfrm>
            <a:off x="3563938" y="2636838"/>
            <a:ext cx="5435600" cy="4010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1619250" y="4725670"/>
            <a:ext cx="16230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b="1">
                <a:solidFill>
                  <a:srgbClr val="FF0000"/>
                </a:solidFill>
              </a:rPr>
              <a:t>Реши задачу</a:t>
            </a:r>
          </a:p>
          <a:p>
            <a:pPr algn="ctr"/>
            <a:r>
              <a:rPr lang="ru-RU" altLang="en-US" b="1">
                <a:solidFill>
                  <a:srgbClr val="FF0000"/>
                </a:solidFill>
              </a:rPr>
              <a:t>и  </a:t>
            </a:r>
          </a:p>
          <a:p>
            <a:pPr algn="ctr"/>
            <a:r>
              <a:rPr lang="ru-RU" altLang="en-US" b="1">
                <a:solidFill>
                  <a:srgbClr val="FF0000"/>
                </a:solidFill>
              </a:rPr>
              <a:t>получи приз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Заголовок 1"/>
          <p:cNvSpPr>
            <a:spLocks noGrp="1"/>
          </p:cNvSpPr>
          <p:nvPr>
            <p:ph type="title"/>
          </p:nvPr>
        </p:nvSpPr>
        <p:spPr>
          <a:xfrm>
            <a:off x="5940425" y="488950"/>
            <a:ext cx="2822575" cy="1733550"/>
          </a:xfrm>
        </p:spPr>
        <p:txBody>
          <a:bodyPr anchor="ctr" anchorCtr="0"/>
          <a:lstStyle/>
          <a:p>
            <a:r>
              <a:rPr lang="ru-RU" altLang="en-US">
                <a:solidFill>
                  <a:srgbClr val="FF0000"/>
                </a:solidFill>
                <a:sym typeface="Times New Roman" panose="02020603050405020304" pitchFamily="18" charset="0"/>
              </a:rPr>
              <a:t>Наш проект </a:t>
            </a:r>
            <a:br>
              <a:rPr lang="ru-RU" altLang="en-US">
                <a:solidFill>
                  <a:srgbClr val="FF0000"/>
                </a:solidFill>
                <a:sym typeface="Times New Roman" panose="02020603050405020304" pitchFamily="18" charset="0"/>
              </a:rPr>
            </a:br>
            <a:endParaRPr lang="ru-RU" altLang="en-US"/>
          </a:p>
        </p:txBody>
      </p:sp>
      <p:pic>
        <p:nvPicPr>
          <p:cNvPr id="8194" name="Замещающее содержимое 5" descr="93bS_XWC7fQQAPGKQ402tIL9M83_CMq2CTnQcsVkXJ8gTl2s88dG2MTwhKNFxmIiQQunFMKEV7uOtXZpdF2-VrBL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913" y="260350"/>
            <a:ext cx="4367212" cy="4527550"/>
          </a:xfrm>
        </p:spPr>
      </p:pic>
      <p:pic>
        <p:nvPicPr>
          <p:cNvPr id="8195" name="Изображение 6" descr="IgcAihyTda8GVdVdEKb-RcL24yZvuyZAyXVIUnHnAKFtyPFwH0263Od8LVRkqP2NEhprHZDwdEFIoMNn8HPsl8b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2"/>
          <a:stretch>
            <a:fillRect/>
          </a:stretch>
        </p:blipFill>
        <p:spPr>
          <a:xfrm>
            <a:off x="4572000" y="2420938"/>
            <a:ext cx="4105275" cy="414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Текстовое поле 7"/>
          <p:cNvSpPr txBox="1"/>
          <p:nvPr/>
        </p:nvSpPr>
        <p:spPr>
          <a:xfrm>
            <a:off x="1566863" y="4868863"/>
            <a:ext cx="2754312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ru-RU" altLang="en-US" sz="32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«Кронштадт в числах и величинах»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Заголовок 1"/>
          <p:cNvSpPr>
            <a:spLocks noGrp="1"/>
          </p:cNvSpPr>
          <p:nvPr>
            <p:ph type="title"/>
          </p:nvPr>
        </p:nvSpPr>
        <p:spPr>
          <a:xfrm>
            <a:off x="1331595" y="333375"/>
            <a:ext cx="4077335" cy="1687830"/>
          </a:xfrm>
        </p:spPr>
        <p:txBody>
          <a:bodyPr anchor="ctr" anchorCtr="0"/>
          <a:lstStyle/>
          <a:p>
            <a:pPr algn="l"/>
            <a:r>
              <a:rPr lang="ru-RU" altLang="en-US" sz="1800"/>
              <a:t>                          </a:t>
            </a:r>
            <a:r>
              <a:rPr lang="ru-RU" altLang="en-US" sz="1400" b="1"/>
              <a:t> Задача</a:t>
            </a:r>
            <a:br>
              <a:rPr lang="ru-RU" altLang="en-US" sz="1400" b="1"/>
            </a:br>
            <a:r>
              <a:rPr lang="ru-RU" altLang="en-US" sz="1400" b="1"/>
              <a:t>В пожарно-спасательной части №46 заступают на суточное дежурство 4 караула. Общее количество сотрудников 70 человек.  В первом карауле 17 человек, во втором на 3 человека больше, чем в первом, а в третьем карауле на 5 человек меньше, чем во втором. Сколько человек в 4 карауле?</a:t>
            </a:r>
          </a:p>
        </p:txBody>
      </p:sp>
      <p:pic>
        <p:nvPicPr>
          <p:cNvPr id="7170" name="Замещающее содержимое 3" descr="KMyf68j9_MME5MXoU3ADxHOhduthImXO3khqSxnv-z9JBg29VHZBaqb8BRMbn_4-iiAjF8S3ruqL32W9Gi-bpc0H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163" y="333375"/>
            <a:ext cx="3395662" cy="4525963"/>
          </a:xfrm>
        </p:spPr>
      </p:pic>
      <p:pic>
        <p:nvPicPr>
          <p:cNvPr id="7171" name="Изображение 4" descr="VCOsQokvFMBV2_jat4SD3vbWnEvEXNnClojr_3ncUcra5jr8_BpM2-ZRcJbwd96iWMzTQxwdIy8BzHWPSE2yZ6Cc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2205038"/>
            <a:ext cx="5449887" cy="4087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6096000" y="5013325"/>
            <a:ext cx="3048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b="1">
                <a:solidFill>
                  <a:srgbClr val="FF0000"/>
                </a:solidFill>
                <a:sym typeface="+mn-ea"/>
              </a:rPr>
              <a:t>Наш проект </a:t>
            </a:r>
            <a:br>
              <a:rPr lang="ru-RU" altLang="en-US" b="1">
                <a:solidFill>
                  <a:srgbClr val="FF0000"/>
                </a:solidFill>
                <a:sym typeface="+mn-ea"/>
              </a:rPr>
            </a:br>
            <a:r>
              <a:rPr lang="ru-RU" altLang="en-US" b="1">
                <a:solidFill>
                  <a:srgbClr val="FF0000"/>
                </a:solidFill>
                <a:sym typeface="+mn-ea"/>
              </a:rPr>
              <a:t>«Кронштадт в числах и величинах»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Заголовок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endParaRPr lang="ru-RU" altLang="en-US"/>
          </a:p>
        </p:txBody>
      </p:sp>
      <p:pic>
        <p:nvPicPr>
          <p:cNvPr id="9218" name="Замещающее содержимое 3" descr="PKQW1fVabBQ03e93RW4lqJs08hYeC4RXyxZEo-kks2vS0IjXgED46mW0kl4FIi1wRaIA4iNYQD08idRGWU5_lqgp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638" y="117475"/>
            <a:ext cx="4430712" cy="4305300"/>
          </a:xfrm>
        </p:spPr>
      </p:pic>
      <p:pic>
        <p:nvPicPr>
          <p:cNvPr id="9219" name="Изображение 4" descr="zIOV6xIrANvXuZh2HpNGMXAPzSDKwPev1pSikFcMGlGPwxiQ6cF46XBRbnaZXJCznk9YvzHa-qWB1xbsOFgb_R_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17475"/>
            <a:ext cx="3960812" cy="3700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Изображение 5" descr="dJ7qzDsmJarJV-7flM95cTz0gqOq4g8NUWvB7b1THLG5Ehe_DNy2qYY8eIu7_n14U705X1sNy8ENw7yHS4gid5qm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595" y="3141028"/>
            <a:ext cx="5829300" cy="3552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Заголовок 1"/>
          <p:cNvSpPr>
            <a:spLocks noGrp="1"/>
          </p:cNvSpPr>
          <p:nvPr>
            <p:ph type="title"/>
          </p:nvPr>
        </p:nvSpPr>
        <p:spPr>
          <a:xfrm>
            <a:off x="1115695" y="260985"/>
            <a:ext cx="7940675" cy="1143000"/>
          </a:xfrm>
        </p:spPr>
        <p:txBody>
          <a:bodyPr anchor="ctr" anchorCtr="0"/>
          <a:lstStyle/>
          <a:p>
            <a:r>
              <a:rPr lang="ru-RU" altLang="en-US" sz="3600">
                <a:solidFill>
                  <a:srgbClr val="FF0000"/>
                </a:solidFill>
                <a:sym typeface="+mn-ea"/>
              </a:rPr>
              <a:t>Наш проект </a:t>
            </a:r>
            <a:br>
              <a:rPr lang="ru-RU" altLang="en-US" sz="3600">
                <a:solidFill>
                  <a:srgbClr val="FF0000"/>
                </a:solidFill>
                <a:sym typeface="+mn-ea"/>
              </a:rPr>
            </a:br>
            <a:r>
              <a:rPr lang="ru-RU" altLang="en-US" sz="3600">
                <a:solidFill>
                  <a:srgbClr val="FF0000"/>
                </a:solidFill>
                <a:sym typeface="+mn-ea"/>
              </a:rPr>
              <a:t>«Кронштадт в числах и величинах»</a:t>
            </a:r>
            <a:endParaRPr lang="ru-RU" altLang="en-US" sz="3600"/>
          </a:p>
        </p:txBody>
      </p:sp>
      <p:pic>
        <p:nvPicPr>
          <p:cNvPr id="11266" name="Замещающее содержимое 3" descr="VEuMpgs6qn_XwpA5ejAfRX2VsVa9oZaE7MbEC8ArXXcwEb-RG2bL2jeBefjzgGYmLf3ljSd132hUv3OoE-On9qTY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575" y="1989138"/>
            <a:ext cx="2451100" cy="4525962"/>
          </a:xfrm>
        </p:spPr>
      </p:pic>
      <p:pic>
        <p:nvPicPr>
          <p:cNvPr id="11267" name="Изображение 4" descr="WCF5J2E5kv0TgObuQDnFF4trbTCTtXynagTOjRlGZM0XtE4xDMD9_fWMwNtXlC2JFSvB44dxFrbK6_LQ9s42vCjV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00" y="1989138"/>
            <a:ext cx="2238375" cy="460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Изображение 5" descr="u1eo6cqETzAXsX_DkE8oRgfe6LnTvcI0EBQl89Z5XZ6FaVgbvdM9vpq-2NSfgRxLewF-Os6dz8SdH1JydLVaSsKM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325" y="2097405"/>
            <a:ext cx="2714625" cy="4492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800000"/>
      </a:hlink>
      <a:folHlink>
        <a:srgbClr val="FFCC99"/>
      </a:folHlink>
    </a:clrScheme>
    <a:fontScheme name="">
      <a:majorFont>
        <a:latin typeface="Times New Roman"/>
        <a:ea typeface="Times New Roman"/>
        <a:cs typeface=""/>
      </a:majorFont>
      <a:minorFont>
        <a:latin typeface="Times New Roman"/>
        <a:ea typeface="Times New Roma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189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Times New Roman</vt:lpstr>
      <vt:lpstr>Wingdings</vt:lpstr>
      <vt:lpstr>Оформление по умолчанию</vt:lpstr>
      <vt:lpstr>«Использование возможностей проектной деятельности при решении задач в начальной школе»</vt:lpstr>
      <vt:lpstr>Задача = Развитие</vt:lpstr>
      <vt:lpstr>Проектное задание «Числа вокруг нас. Математический справочник  «Наш город»</vt:lpstr>
      <vt:lpstr>Наш проект  «Кронштадт в числах и величинах»</vt:lpstr>
      <vt:lpstr>ПРОЕКТ АЛЕКСАДРИНЫ</vt:lpstr>
      <vt:lpstr>Наш проект  </vt:lpstr>
      <vt:lpstr>                           Задача В пожарно-спасательной части №46 заступают на суточное дежурство 4 караула. Общее количество сотрудников 70 человек.  В первом карауле 17 человек, во втором на 3 человека больше, чем в первом, а в третьем карауле на 5 человек меньше, чем во втором. Сколько человек в 4 карауле?</vt:lpstr>
      <vt:lpstr>Презентация PowerPoint</vt:lpstr>
      <vt:lpstr>Наш проект  «Кронштадт в числах и величинах»</vt:lpstr>
      <vt:lpstr>Задача. 423 школе в этом году 90 лет. На сколько лет 425 школа старше 423, если она была открыта в 1879 году?</vt:lpstr>
      <vt:lpstr>Наш проект  «Кронштадт в числах и величинах»</vt:lpstr>
      <vt:lpstr>Самую трудную, но интересную,  задачу придумала Алиса.</vt:lpstr>
      <vt:lpstr>«Задачи дают возможность связать теорию с практикой, а обучение с жизнью»                    Мария Александровна Бантова</vt:lpstr>
      <vt:lpstr>МЫ - молодцы!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Gubina G.M.</cp:lastModifiedBy>
  <cp:revision>76</cp:revision>
  <dcterms:created xsi:type="dcterms:W3CDTF">2012-08-12T16:04:00Z</dcterms:created>
  <dcterms:modified xsi:type="dcterms:W3CDTF">2025-12-11T08:17:58Z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A127078831AD410295E36609AD957293_12</vt:lpwstr>
  </property>
  <property fmtid="{D5CDD505-2E9C-101B-9397-08002B2CF9AE}" pid="3" name="KSOProductBuildVer">
    <vt:lpwstr>1049-12.2.0.23155</vt:lpwstr>
  </property>
</Properties>
</file>